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6938"/>
  <p:notesSz cx="6858000" cy="9144000"/>
  <p:defaultTextStyle>
    <a:defPPr>
      <a:defRPr lang="en-US"/>
    </a:defPPr>
    <a:lvl1pPr marL="0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1pPr>
    <a:lvl2pPr marL="1754048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2pPr>
    <a:lvl3pPr marL="3508096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3pPr>
    <a:lvl4pPr marL="5262143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4pPr>
    <a:lvl5pPr marL="7016191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5pPr>
    <a:lvl6pPr marL="8770239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6pPr>
    <a:lvl7pPr marL="10524287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7pPr>
    <a:lvl8pPr marL="12278335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8pPr>
    <a:lvl9pPr marL="14032382" algn="l" defTabSz="3508096" rtl="0" eaLnBrk="1" latinLnBrk="0" hangingPunct="1">
      <a:defRPr sz="69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8269" userDrawn="1">
          <p15:clr>
            <a:srgbClr val="A4A3A4"/>
          </p15:clr>
        </p15:guide>
        <p15:guide id="4" pos="805" userDrawn="1">
          <p15:clr>
            <a:srgbClr val="A4A3A4"/>
          </p15:clr>
        </p15:guide>
        <p15:guide id="5" pos="9401" userDrawn="1">
          <p15:clr>
            <a:srgbClr val="A4A3A4"/>
          </p15:clr>
        </p15:guide>
        <p15:guide id="6" pos="9673" userDrawn="1">
          <p15:clr>
            <a:srgbClr val="A4A3A4"/>
          </p15:clr>
        </p15:guide>
        <p15:guide id="9" orient="horz" pos="20468" userDrawn="1">
          <p15:clr>
            <a:srgbClr val="A4A3A4"/>
          </p15:clr>
        </p15:guide>
        <p15:guide id="10" orient="horz" pos="13936" userDrawn="1">
          <p15:clr>
            <a:srgbClr val="A4A3A4"/>
          </p15:clr>
        </p15:guide>
        <p15:guide id="11" orient="horz" pos="13278" userDrawn="1">
          <p15:clr>
            <a:srgbClr val="A4A3A4"/>
          </p15:clr>
        </p15:guide>
        <p15:guide id="12" orient="horz" pos="20785" userDrawn="1">
          <p15:clr>
            <a:srgbClr val="A4A3A4"/>
          </p15:clr>
        </p15:guide>
        <p15:guide id="13" orient="horz" pos="26433" userDrawn="1">
          <p15:clr>
            <a:srgbClr val="A4A3A4"/>
          </p15:clr>
        </p15:guide>
        <p15:guide id="14" orient="horz" pos="14299" userDrawn="1">
          <p15:clr>
            <a:srgbClr val="A4A3A4"/>
          </p15:clr>
        </p15:guide>
        <p15:guide id="15" orient="horz" pos="600" userDrawn="1">
          <p15:clr>
            <a:srgbClr val="A4A3A4"/>
          </p15:clr>
        </p15:guide>
        <p15:guide id="16" orient="horz" pos="135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5" autoAdjust="0"/>
    <p:restoredTop sz="94585"/>
  </p:normalViewPr>
  <p:slideViewPr>
    <p:cSldViewPr snapToGrid="0" snapToObjects="1">
      <p:cViewPr varScale="1">
        <p:scale>
          <a:sx n="11" d="100"/>
          <a:sy n="11" d="100"/>
        </p:scale>
        <p:origin x="2484" y="132"/>
      </p:cViewPr>
      <p:guideLst>
        <p:guide pos="18269"/>
        <p:guide pos="805"/>
        <p:guide pos="9401"/>
        <p:guide pos="9673"/>
        <p:guide orient="horz" pos="20468"/>
        <p:guide orient="horz" pos="13936"/>
        <p:guide orient="horz" pos="13278"/>
        <p:guide orient="horz" pos="20785"/>
        <p:guide orient="horz" pos="26433"/>
        <p:guide orient="horz" pos="14299"/>
        <p:guide orient="horz" pos="600"/>
        <p:guide orient="horz" pos="135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61AC70-025D-43B4-8C74-167B7D34AA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D7046A-6233-415D-8997-D56BDB544A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F6992-0B9E-442F-8330-9873F46F38B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1B89C-9CC9-4E0A-9D93-76CF13A10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E2801-CB2A-4F2A-8D60-7C0DE96A9F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12FFB-85DD-4737-B743-F296F87B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5102E-AE60-4E97-AC8F-7BBA20A16E0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4D36-EF56-4527-8733-CC408676F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749" y="2279083"/>
            <a:ext cx="26116478" cy="8274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365"/>
            <a:ext cx="12868989" cy="27160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5365"/>
            <a:ext cx="12868989" cy="27160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748" y="39675699"/>
            <a:ext cx="6812994" cy="22790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30242" y="39675699"/>
            <a:ext cx="10219492" cy="22790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Hanoi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5233" y="39675699"/>
            <a:ext cx="6812994" cy="2279073"/>
          </a:xfrm>
          <a:prstGeom prst="rect">
            <a:avLst/>
          </a:prstGeom>
        </p:spPr>
        <p:txBody>
          <a:bodyPr/>
          <a:lstStyle/>
          <a:p>
            <a:fld id="{4959960E-7EA2-1A49-9A12-2ABD43B6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748" y="39675699"/>
            <a:ext cx="6812994" cy="22790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30242" y="39675699"/>
            <a:ext cx="10219492" cy="22790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Hanoi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5233" y="39675699"/>
            <a:ext cx="6812994" cy="2279073"/>
          </a:xfrm>
          <a:prstGeom prst="rect">
            <a:avLst/>
          </a:prstGeom>
        </p:spPr>
        <p:txBody>
          <a:bodyPr/>
          <a:lstStyle/>
          <a:p>
            <a:fld id="{4959960E-7EA2-1A49-9A12-2ABD43B6DA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81749" y="2279083"/>
            <a:ext cx="26116478" cy="82740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710148" y="13167015"/>
            <a:ext cx="12868989" cy="27160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15329238" y="11395365"/>
            <a:ext cx="12868989" cy="27160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2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19238F3-2023-48EB-90FD-C5FB5873E2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3056" y="505619"/>
            <a:ext cx="3000375" cy="30003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C72226-D18E-41C6-9ABE-87A9CA71BB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745534" y="476146"/>
            <a:ext cx="6239948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</p:sldLayoutIdLst>
  <p:hf sldNum="0" hdr="0" dt="0"/>
  <p:txStyles>
    <p:titleStyle>
      <a:lvl1pPr algn="l" defTabSz="3028036" rtl="0" eaLnBrk="1" latinLnBrk="0" hangingPunct="1">
        <a:lnSpc>
          <a:spcPct val="90000"/>
        </a:lnSpc>
        <a:spcBef>
          <a:spcPct val="0"/>
        </a:spcBef>
        <a:buNone/>
        <a:defRPr sz="145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7009" indent="-757009" algn="l" defTabSz="3028036" rtl="0" eaLnBrk="1" latinLnBrk="0" hangingPunct="1">
        <a:lnSpc>
          <a:spcPct val="90000"/>
        </a:lnSpc>
        <a:spcBef>
          <a:spcPts val="3312"/>
        </a:spcBef>
        <a:buFont typeface="Arial" panose="020B0604020202020204" pitchFamily="34" charset="0"/>
        <a:buChar char="•"/>
        <a:defRPr sz="9272" kern="1200">
          <a:solidFill>
            <a:schemeClr val="tx1"/>
          </a:solidFill>
          <a:latin typeface="+mn-lt"/>
          <a:ea typeface="+mn-ea"/>
          <a:cs typeface="+mn-cs"/>
        </a:defRPr>
      </a:lvl1pPr>
      <a:lvl2pPr marL="2271027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7948" kern="1200">
          <a:solidFill>
            <a:schemeClr val="tx1"/>
          </a:solidFill>
          <a:latin typeface="+mn-lt"/>
          <a:ea typeface="+mn-ea"/>
          <a:cs typeface="+mn-cs"/>
        </a:defRPr>
      </a:lvl2pPr>
      <a:lvl3pPr marL="3785045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6623" kern="1200">
          <a:solidFill>
            <a:schemeClr val="tx1"/>
          </a:solidFill>
          <a:latin typeface="+mn-lt"/>
          <a:ea typeface="+mn-ea"/>
          <a:cs typeface="+mn-cs"/>
        </a:defRPr>
      </a:lvl3pPr>
      <a:lvl4pPr marL="5299062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813080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8327098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841116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1355134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869151" indent="-757009" algn="l" defTabSz="3028036" rtl="0" eaLnBrk="1" latinLnBrk="0" hangingPunct="1">
        <a:lnSpc>
          <a:spcPct val="90000"/>
        </a:lnSpc>
        <a:spcBef>
          <a:spcPts val="1656"/>
        </a:spcBef>
        <a:buFont typeface="Arial" panose="020B0604020202020204" pitchFamily="34" charset="0"/>
        <a:buChar char="•"/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1pPr>
      <a:lvl2pPr marL="1514018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2pPr>
      <a:lvl3pPr marL="3028036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3pPr>
      <a:lvl4pPr marL="4542053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4pPr>
      <a:lvl5pPr marL="6056071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5pPr>
      <a:lvl6pPr marL="7570089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6pPr>
      <a:lvl7pPr marL="9084107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7pPr>
      <a:lvl8pPr marL="10598125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8pPr>
      <a:lvl9pPr marL="12112142" algn="l" defTabSz="3028036" rtl="0" eaLnBrk="1" latinLnBrk="0" hangingPunct="1">
        <a:defRPr sz="5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6121" y="147553"/>
            <a:ext cx="27001662" cy="393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27" tIns="34262" rIns="68527" bIns="34262" anchor="ctr"/>
          <a:lstStyle/>
          <a:p>
            <a:pPr algn="ctr" defTabSz="156314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b="1" dirty="0">
                <a:solidFill>
                  <a:srgbClr val="003399"/>
                </a:solidFill>
                <a:ea typeface="+mn-ea"/>
                <a:cs typeface="Arial" pitchFamily="34" charset="0"/>
              </a:rPr>
              <a:t>REV-ECIT 2020</a:t>
            </a:r>
          </a:p>
          <a:p>
            <a:pPr algn="ctr" defTabSz="1563149">
              <a:defRPr/>
            </a:pPr>
            <a:r>
              <a:rPr lang="en-US" sz="4800" i="1" dirty="0" err="1"/>
              <a:t>Công</a:t>
            </a:r>
            <a:r>
              <a:rPr lang="en-US" sz="4800" i="1" dirty="0"/>
              <a:t> </a:t>
            </a:r>
            <a:r>
              <a:rPr lang="en-US" sz="4800" i="1" dirty="0" err="1"/>
              <a:t>nghệ</a:t>
            </a:r>
            <a:r>
              <a:rPr lang="en-US" sz="4800" i="1" dirty="0"/>
              <a:t> </a:t>
            </a:r>
            <a:r>
              <a:rPr lang="en-US" sz="4800" i="1" dirty="0" err="1"/>
              <a:t>nghe</a:t>
            </a:r>
            <a:r>
              <a:rPr lang="en-US" sz="4800" i="1" dirty="0"/>
              <a:t> </a:t>
            </a:r>
            <a:r>
              <a:rPr lang="en-US" sz="4800" i="1" dirty="0" err="1"/>
              <a:t>nhìn</a:t>
            </a:r>
            <a:r>
              <a:rPr lang="en-US" sz="4800" i="1" dirty="0"/>
              <a:t> </a:t>
            </a:r>
            <a:r>
              <a:rPr lang="en-US" sz="4800" i="1" dirty="0" err="1"/>
              <a:t>và</a:t>
            </a:r>
            <a:r>
              <a:rPr lang="en-US" sz="4800" i="1" dirty="0"/>
              <a:t> </a:t>
            </a:r>
            <a:r>
              <a:rPr lang="en-US" sz="4800" i="1" dirty="0" err="1"/>
              <a:t>Đa</a:t>
            </a:r>
            <a:r>
              <a:rPr lang="en-US" sz="4800" i="1" dirty="0"/>
              <a:t> </a:t>
            </a:r>
            <a:r>
              <a:rPr lang="en-US" sz="4800" i="1" dirty="0" err="1"/>
              <a:t>phương</a:t>
            </a:r>
            <a:r>
              <a:rPr lang="en-US" sz="4800" i="1" dirty="0"/>
              <a:t> </a:t>
            </a:r>
            <a:r>
              <a:rPr lang="en-US" sz="4800" i="1" dirty="0" err="1"/>
              <a:t>tiện</a:t>
            </a:r>
            <a:r>
              <a:rPr lang="en-US" sz="4800" i="1" dirty="0"/>
              <a:t> </a:t>
            </a:r>
            <a:r>
              <a:rPr lang="en-US" sz="4800" i="1" dirty="0" err="1"/>
              <a:t>trong</a:t>
            </a:r>
            <a:r>
              <a:rPr lang="en-US" sz="4800" i="1" dirty="0"/>
              <a:t> </a:t>
            </a:r>
            <a:r>
              <a:rPr lang="en-US" sz="4800" i="1" dirty="0" err="1"/>
              <a:t>Chuyển</a:t>
            </a:r>
            <a:r>
              <a:rPr lang="en-US" sz="4800" i="1" dirty="0"/>
              <a:t> </a:t>
            </a:r>
            <a:r>
              <a:rPr lang="en-US" sz="4800" i="1" dirty="0" err="1"/>
              <a:t>đổi</a:t>
            </a:r>
            <a:r>
              <a:rPr lang="en-US" sz="4800" i="1" dirty="0"/>
              <a:t> </a:t>
            </a:r>
            <a:r>
              <a:rPr lang="en-US" sz="4800" i="1" dirty="0" err="1"/>
              <a:t>số</a:t>
            </a:r>
            <a:endParaRPr lang="en-US" sz="4800" i="1" dirty="0"/>
          </a:p>
          <a:p>
            <a:pPr algn="ctr" defTabSz="1563149">
              <a:defRPr/>
            </a:pPr>
            <a:r>
              <a:rPr lang="en-US" sz="4800" i="1" dirty="0">
                <a:cs typeface="Arial" pitchFamily="34" charset="0"/>
              </a:rPr>
              <a:t>*****</a:t>
            </a:r>
            <a:endParaRPr lang="en-US" sz="9000" b="1" dirty="0"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33923" y="9148691"/>
            <a:ext cx="27639197" cy="475018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>
            <a:lvl1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7071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71643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76215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80787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Tóm</a:t>
            </a:r>
            <a:r>
              <a:rPr 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tắt</a:t>
            </a:r>
            <a:r>
              <a:rPr 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r>
              <a:rPr lang="en-US" sz="4000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video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nhằm</a:t>
            </a:r>
            <a:r>
              <a:rPr lang="en-US" sz="3200" dirty="0"/>
              <a:t> </a:t>
            </a:r>
            <a:r>
              <a:rPr lang="en-US" sz="3200" dirty="0" err="1"/>
              <a:t>đáp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nhu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càng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truyền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đa</a:t>
            </a:r>
            <a:r>
              <a:rPr lang="en-US" sz="3200" dirty="0"/>
              <a:t> </a:t>
            </a:r>
            <a:r>
              <a:rPr lang="en-US" sz="3200" dirty="0" err="1"/>
              <a:t>phương</a:t>
            </a:r>
            <a:r>
              <a:rPr lang="en-US" sz="3200" dirty="0"/>
              <a:t> </a:t>
            </a:r>
            <a:r>
              <a:rPr lang="en-US" sz="3200" dirty="0" err="1"/>
              <a:t>tiện</a:t>
            </a:r>
            <a:r>
              <a:rPr lang="en-US" sz="3200" dirty="0"/>
              <a:t>. Cho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tại</a:t>
            </a:r>
            <a:r>
              <a:rPr lang="en-US" sz="3200" dirty="0"/>
              <a:t>,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video </a:t>
            </a:r>
            <a:r>
              <a:rPr lang="en-US" sz="3200" dirty="0" err="1"/>
              <a:t>mới</a:t>
            </a:r>
            <a:r>
              <a:rPr lang="en-US" sz="3200" dirty="0"/>
              <a:t> </a:t>
            </a:r>
            <a:r>
              <a:rPr lang="en-US" sz="3200" dirty="0" err="1"/>
              <a:t>nhất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H.266/VVC (Versatile Video Coding).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nỗ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, </a:t>
            </a:r>
            <a:r>
              <a:rPr lang="en-US" sz="3200" dirty="0" err="1"/>
              <a:t>chuẩn</a:t>
            </a:r>
            <a:r>
              <a:rPr lang="en-US" sz="3200" dirty="0"/>
              <a:t> H.266/VVC </a:t>
            </a:r>
            <a:r>
              <a:rPr lang="en-US" sz="3200" dirty="0" err="1"/>
              <a:t>đạt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bit </a:t>
            </a:r>
            <a:r>
              <a:rPr lang="en-US" sz="3200" dirty="0" err="1"/>
              <a:t>tiết</a:t>
            </a:r>
            <a:r>
              <a:rPr lang="en-US" sz="3200" dirty="0"/>
              <a:t> </a:t>
            </a:r>
            <a:r>
              <a:rPr lang="en-US" sz="3200" dirty="0" err="1"/>
              <a:t>kiệm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50% </a:t>
            </a:r>
            <a:r>
              <a:rPr lang="en-US" sz="3200" dirty="0" err="1"/>
              <a:t>khi</a:t>
            </a:r>
            <a:r>
              <a:rPr lang="en-US" sz="3200" dirty="0"/>
              <a:t> 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video </a:t>
            </a:r>
            <a:r>
              <a:rPr lang="en-US" sz="3200" dirty="0" err="1"/>
              <a:t>phổ</a:t>
            </a:r>
            <a:r>
              <a:rPr lang="en-US" sz="3200" dirty="0"/>
              <a:t> </a:t>
            </a:r>
            <a:r>
              <a:rPr lang="en-US" sz="3200" dirty="0" err="1"/>
              <a:t>biến</a:t>
            </a:r>
            <a:r>
              <a:rPr lang="en-US" sz="3200" dirty="0"/>
              <a:t> H.265/HEVC (High Efficiency Video Coding)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chất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video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đổi</a:t>
            </a:r>
            <a:r>
              <a:rPr lang="en-US" sz="3200" dirty="0"/>
              <a:t>. </a:t>
            </a:r>
            <a:r>
              <a:rPr lang="en-US" sz="3200" dirty="0" err="1"/>
              <a:t>Tuy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,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đạt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vậy</a:t>
            </a:r>
            <a:r>
              <a:rPr lang="en-US" sz="3200" dirty="0"/>
              <a:t>, </a:t>
            </a:r>
            <a:r>
              <a:rPr lang="en-US" sz="3200" dirty="0" err="1"/>
              <a:t>chuẩn</a:t>
            </a:r>
            <a:r>
              <a:rPr lang="en-US" sz="3200" dirty="0"/>
              <a:t> H.266/VVC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cầu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5-30 </a:t>
            </a:r>
            <a:r>
              <a:rPr lang="en-US" sz="3200" dirty="0" err="1"/>
              <a:t>lần</a:t>
            </a:r>
            <a:r>
              <a:rPr lang="en-US" sz="3200" dirty="0"/>
              <a:t> so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H.265/HEVC.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chính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rộng</a:t>
            </a:r>
            <a:r>
              <a:rPr lang="en-US" sz="3200" dirty="0"/>
              <a:t> </a:t>
            </a:r>
            <a:r>
              <a:rPr lang="en-US" sz="3200" dirty="0" err="1"/>
              <a:t>lớn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.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quyết</a:t>
            </a:r>
            <a:r>
              <a:rPr lang="en-US" sz="3200" dirty="0"/>
              <a:t> </a:t>
            </a:r>
            <a:r>
              <a:rPr lang="en-US" sz="3200" dirty="0" err="1"/>
              <a:t>vấn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báo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xuất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tiển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kiếm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TZ-Search (Test Zone Search)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khả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tốt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dùng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chuẩn</a:t>
            </a:r>
            <a:r>
              <a:rPr lang="en-US" sz="3200" dirty="0"/>
              <a:t> H.266/VVC. </a:t>
            </a:r>
            <a:r>
              <a:rPr lang="en-US" sz="3200" dirty="0" err="1"/>
              <a:t>Kết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, </a:t>
            </a:r>
            <a:r>
              <a:rPr lang="en-US" sz="3200" dirty="0" err="1"/>
              <a:t>thuật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TZ-</a:t>
            </a:r>
            <a:r>
              <a:rPr lang="en-US" sz="3200" dirty="0" err="1"/>
              <a:t>Searh</a:t>
            </a:r>
            <a:r>
              <a:rPr lang="en-US" sz="3200" dirty="0"/>
              <a:t> </a:t>
            </a:r>
            <a:r>
              <a:rPr lang="en-US" sz="3200" dirty="0" err="1"/>
              <a:t>cải</a:t>
            </a:r>
            <a:r>
              <a:rPr lang="en-US" sz="3200" dirty="0"/>
              <a:t> </a:t>
            </a:r>
            <a:r>
              <a:rPr lang="en-US" sz="3200" dirty="0" err="1"/>
              <a:t>tiến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giảm</a:t>
            </a:r>
            <a:r>
              <a:rPr lang="en-US" sz="3200" dirty="0"/>
              <a:t> </a:t>
            </a:r>
            <a:r>
              <a:rPr lang="en-US" sz="3200" dirty="0" err="1"/>
              <a:t>thời</a:t>
            </a:r>
            <a:r>
              <a:rPr lang="en-US" sz="3200" dirty="0"/>
              <a:t> </a:t>
            </a:r>
            <a:r>
              <a:rPr lang="en-US" sz="3200" dirty="0" err="1"/>
              <a:t>gian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video H.266/VVC </a:t>
            </a:r>
            <a:r>
              <a:rPr lang="en-US" sz="3200" dirty="0" err="1"/>
              <a:t>tới</a:t>
            </a:r>
            <a:r>
              <a:rPr lang="en-US" sz="3200" dirty="0"/>
              <a:t> 12,6% so </a:t>
            </a:r>
            <a:r>
              <a:rPr lang="en-US" sz="3200" dirty="0" err="1"/>
              <a:t>với</a:t>
            </a:r>
            <a:r>
              <a:rPr lang="en-US" sz="3200" dirty="0"/>
              <a:t> TZ-Search </a:t>
            </a:r>
            <a:r>
              <a:rPr lang="en-US" sz="3200" dirty="0" err="1"/>
              <a:t>gốc</a:t>
            </a:r>
            <a:r>
              <a:rPr lang="en-US" sz="3200" dirty="0"/>
              <a:t>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đảm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hiệu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mã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</a:t>
            </a:r>
            <a:r>
              <a:rPr lang="en-US" sz="3200" dirty="0" err="1"/>
              <a:t>cao</a:t>
            </a:r>
            <a:r>
              <a:rPr lang="en-US" sz="3200" dirty="0"/>
              <a:t>. </a:t>
            </a:r>
            <a:endParaRPr lang="en-US" altLang="en-US" sz="32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202742" y="34766250"/>
            <a:ext cx="14570377" cy="645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/>
          <a:p>
            <a:pPr algn="just" defTabSz="1562100">
              <a:defRPr/>
            </a:pPr>
            <a:r>
              <a:rPr lang="en-US" sz="4000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Tài</a:t>
            </a:r>
            <a:r>
              <a:rPr lang="en-US" sz="4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liệu</a:t>
            </a:r>
            <a:r>
              <a:rPr lang="en-US" sz="4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tham</a:t>
            </a:r>
            <a:r>
              <a:rPr lang="en-US" sz="4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khảo</a:t>
            </a:r>
            <a:r>
              <a:rPr lang="en-US" sz="400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160783" y="4078287"/>
            <a:ext cx="27612338" cy="29930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/>
          <a:p>
            <a:pPr algn="ctr"/>
            <a:r>
              <a:rPr lang="en-US" sz="6000" dirty="0"/>
              <a:t> </a:t>
            </a:r>
            <a:r>
              <a:rPr lang="en-US" sz="6000" b="1" dirty="0" err="1">
                <a:solidFill>
                  <a:srgbClr val="00339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Tiêu</a:t>
            </a:r>
            <a:r>
              <a:rPr lang="en-US" sz="6000" b="1" dirty="0">
                <a:solidFill>
                  <a:srgbClr val="00339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6000" b="1" err="1">
                <a:solidFill>
                  <a:srgbClr val="00339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Đề</a:t>
            </a:r>
            <a:r>
              <a:rPr lang="en-US" sz="6000" b="1">
                <a:solidFill>
                  <a:srgbClr val="003399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Bài báo</a:t>
            </a:r>
            <a:endParaRPr lang="en-US" altLang="en-US" sz="6000" b="1" dirty="0">
              <a:solidFill>
                <a:srgbClr val="003399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 Box 619"/>
          <p:cNvSpPr txBox="1">
            <a:spLocks noChangeArrowheads="1"/>
          </p:cNvSpPr>
          <p:nvPr/>
        </p:nvSpPr>
        <p:spPr bwMode="auto">
          <a:xfrm>
            <a:off x="3731940" y="7218363"/>
            <a:ext cx="2650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email@com</a:t>
            </a:r>
            <a:endParaRPr lang="en-US" altLang="en-US" sz="40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20"/>
          <p:cNvSpPr txBox="1">
            <a:spLocks noChangeArrowheads="1"/>
          </p:cNvSpPr>
          <p:nvPr/>
        </p:nvSpPr>
        <p:spPr bwMode="auto">
          <a:xfrm>
            <a:off x="21550833" y="7218363"/>
            <a:ext cx="2650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email@com</a:t>
            </a:r>
            <a:endParaRPr lang="en-US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619"/>
          <p:cNvSpPr txBox="1">
            <a:spLocks noChangeArrowheads="1"/>
          </p:cNvSpPr>
          <p:nvPr/>
        </p:nvSpPr>
        <p:spPr bwMode="auto">
          <a:xfrm>
            <a:off x="9130232" y="7218363"/>
            <a:ext cx="2650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email@com</a:t>
            </a:r>
            <a:endParaRPr lang="en-US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19"/>
          <p:cNvSpPr txBox="1">
            <a:spLocks noChangeArrowheads="1"/>
          </p:cNvSpPr>
          <p:nvPr/>
        </p:nvSpPr>
        <p:spPr bwMode="auto">
          <a:xfrm>
            <a:off x="15423083" y="7218363"/>
            <a:ext cx="26500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en-US" sz="4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email@com</a:t>
            </a:r>
            <a:endParaRPr lang="en-US" altLang="en-US" sz="4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D25DC3-F4BE-44C6-9121-4BF4FA9A9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23" y="14077287"/>
            <a:ext cx="27639197" cy="599986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>
            <a:lvl1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7071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71643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76215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80787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Giới</a:t>
            </a:r>
            <a:r>
              <a:rPr 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thiệu</a:t>
            </a:r>
            <a:r>
              <a:rPr 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chung</a:t>
            </a:r>
            <a:r>
              <a:rPr 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40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A80466-2133-4B3A-BF65-D65E12C29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22" y="20277698"/>
            <a:ext cx="27639197" cy="814490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>
            <a:lvl1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7071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71643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76215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80787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Phương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pháp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đề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xuất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endParaRPr lang="en-US" altLang="en-US" sz="40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6755A1-D6C4-45A9-B7BA-36CA30000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922" y="28726008"/>
            <a:ext cx="12799058" cy="12496603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>
            <a:lvl1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7071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71643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76215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80787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Kết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quả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đánh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giá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endParaRPr lang="en-US" altLang="en-US" sz="40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7118CF-B7D3-49DD-80C6-FF54EE85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2742" y="28726009"/>
            <a:ext cx="14570377" cy="5999869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34887" tIns="134887" rIns="134887" bIns="134887"/>
          <a:lstStyle>
            <a:lvl1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562100"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67071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71643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76215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8078788" indent="-4879975" defTabSz="156210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Kết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luận</a:t>
            </a:r>
            <a:r>
              <a:rPr lang="en-US" altLang="en-US" sz="4000" b="1" i="1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:</a:t>
            </a:r>
            <a:endParaRPr lang="en-US" altLang="en-US" sz="4000" dirty="0"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7DB0C5-D5B4-4E6F-A2F5-DA39DED08F87}"/>
              </a:ext>
            </a:extLst>
          </p:cNvPr>
          <p:cNvCxnSpPr/>
          <p:nvPr/>
        </p:nvCxnSpPr>
        <p:spPr>
          <a:xfrm>
            <a:off x="1133922" y="41222612"/>
            <a:ext cx="2763919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572D71-1DAC-43A2-8864-261A6D961B80}"/>
              </a:ext>
            </a:extLst>
          </p:cNvPr>
          <p:cNvCxnSpPr/>
          <p:nvPr/>
        </p:nvCxnSpPr>
        <p:spPr>
          <a:xfrm>
            <a:off x="1133920" y="41485184"/>
            <a:ext cx="2763919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CA9AE25-623B-490A-96CD-2E0857DDFF81}"/>
              </a:ext>
            </a:extLst>
          </p:cNvPr>
          <p:cNvCxnSpPr/>
          <p:nvPr/>
        </p:nvCxnSpPr>
        <p:spPr>
          <a:xfrm>
            <a:off x="1130303" y="9215683"/>
            <a:ext cx="2763919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81CBC470-CBAE-4496-A0B6-2AAA53C61CD8}"/>
              </a:ext>
            </a:extLst>
          </p:cNvPr>
          <p:cNvCxnSpPr/>
          <p:nvPr/>
        </p:nvCxnSpPr>
        <p:spPr>
          <a:xfrm>
            <a:off x="1133920" y="9118211"/>
            <a:ext cx="27639199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Text Box 619"/>
          <p:cNvSpPr txBox="1">
            <a:spLocks noChangeArrowheads="1"/>
          </p:cNvSpPr>
          <p:nvPr/>
        </p:nvSpPr>
        <p:spPr bwMode="auto">
          <a:xfrm>
            <a:off x="12915901" y="6318686"/>
            <a:ext cx="4114800" cy="76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656013"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656013" eaLnBrk="0" fontAlgn="base" hangingPunct="0">
              <a:spcBef>
                <a:spcPct val="0"/>
              </a:spcBef>
              <a:spcAft>
                <a:spcPct val="0"/>
              </a:spcAft>
              <a:defRPr sz="7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</a:t>
            </a:r>
            <a:endParaRPr lang="en-US" altLang="en-US" sz="4000" b="1" i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VVC-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0023" y="14349016"/>
            <a:ext cx="9873977" cy="540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651698"/>
              </p:ext>
            </p:extLst>
          </p:nvPr>
        </p:nvGraphicFramePr>
        <p:xfrm>
          <a:off x="22624716" y="20473498"/>
          <a:ext cx="5843067" cy="775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4" imgW="5591131" imgH="7715250" progId="Visio.DrawingConvertable.15">
                  <p:embed/>
                </p:oleObj>
              </mc:Choice>
              <mc:Fallback>
                <p:oleObj name="Visio" r:id="rId4" imgW="5591131" imgH="7715250" progId="Visio.DrawingConvertable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4716" y="20473498"/>
                        <a:ext cx="5843067" cy="7753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181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345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Visio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 He</dc:creator>
  <cp:lastModifiedBy>Nguyen Duc</cp:lastModifiedBy>
  <cp:revision>71</cp:revision>
  <dcterms:created xsi:type="dcterms:W3CDTF">2016-06-08T21:39:43Z</dcterms:created>
  <dcterms:modified xsi:type="dcterms:W3CDTF">2020-11-20T09:00:48Z</dcterms:modified>
</cp:coreProperties>
</file>